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  <p:sldMasterId id="2147483707" r:id="rId3"/>
    <p:sldMasterId id="2147483724" r:id="rId4"/>
  </p:sldMasterIdLst>
  <p:notesMasterIdLst>
    <p:notesMasterId r:id="rId29"/>
  </p:notesMasterIdLst>
  <p:sldIdLst>
    <p:sldId id="357" r:id="rId5"/>
    <p:sldId id="527" r:id="rId6"/>
    <p:sldId id="528" r:id="rId7"/>
    <p:sldId id="279" r:id="rId8"/>
    <p:sldId id="257" r:id="rId9"/>
    <p:sldId id="311" r:id="rId10"/>
    <p:sldId id="297" r:id="rId11"/>
    <p:sldId id="298" r:id="rId12"/>
    <p:sldId id="303" r:id="rId13"/>
    <p:sldId id="305" r:id="rId14"/>
    <p:sldId id="306" r:id="rId15"/>
    <p:sldId id="304" r:id="rId16"/>
    <p:sldId id="301" r:id="rId17"/>
    <p:sldId id="307" r:id="rId18"/>
    <p:sldId id="262" r:id="rId19"/>
    <p:sldId id="308" r:id="rId20"/>
    <p:sldId id="309" r:id="rId21"/>
    <p:sldId id="534" r:id="rId22"/>
    <p:sldId id="266" r:id="rId23"/>
    <p:sldId id="533" r:id="rId24"/>
    <p:sldId id="531" r:id="rId25"/>
    <p:sldId id="532" r:id="rId26"/>
    <p:sldId id="396" r:id="rId27"/>
    <p:sldId id="2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6666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800" b="1" i="0" baseline="0" dirty="0">
                <a:solidFill>
                  <a:schemeClr val="tx1"/>
                </a:solidFill>
              </a:rPr>
              <a:t>The Cost of Light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 Hours Worked in 1800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Minutes of Reading Light Earned by Work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7D-478D-ABE2-2D1FA34F7D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Second Worked in 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Minutes of Reading Light Earned by Work</c:v>
                </c:pt>
              </c:strCache>
            </c:strRef>
          </c:cat>
          <c:val>
            <c:numRef>
              <c:f>Sheet1!$C$2</c:f>
              <c:numCache>
                <c:formatCode>#,##0</c:formatCode>
                <c:ptCount val="1"/>
                <c:pt idx="0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7D-478D-ABE2-2D1FA34F7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674184"/>
        <c:axId val="265016776"/>
      </c:barChart>
      <c:catAx>
        <c:axId val="311674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016776"/>
        <c:crosses val="autoZero"/>
        <c:auto val="1"/>
        <c:lblAlgn val="ctr"/>
        <c:lblOffset val="100"/>
        <c:noMultiLvlLbl val="0"/>
      </c:catAx>
      <c:valAx>
        <c:axId val="265016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674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424613309518307"/>
          <c:y val="0.94893441381213017"/>
          <c:w val="0.78867998101543424"/>
          <c:h val="3.9334192609160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5CF7D-FF4C-43BB-B6A3-D93FB60BF17F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A5E95-3B6F-49B4-B972-FD71F1879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130ED-C3F4-5705-D3A1-FAA45F5E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B8E18-42DD-92A5-FDDF-8D11A0D48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EF04E-3CA5-4C8B-6735-0E5FD797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2063D-85CF-5D66-C79A-44289D06DF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56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329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295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445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865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839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661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A5E95-3B6F-49B4-B972-FD71F1879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85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A5E95-3B6F-49B4-B972-FD71F1879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78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A5E95-3B6F-49B4-B972-FD71F1879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8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A5E95-3B6F-49B4-B972-FD71F1879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F44981-AD27-44E3-901F-A35BA8D296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795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A5E95-3B6F-49B4-B972-FD71F1879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0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34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11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67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811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263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13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6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4058-4BC9-43BE-B1F6-DFEA559A8C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03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0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67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5184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44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44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12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4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2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F702-150E-E4B1-B7D6-C77F4E084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C2A3F-B0B2-A7DD-C5C8-701875251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442E-BDCD-2108-9317-B9712D81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A6C4D-9A20-E71B-A9E7-9183C67C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FFD3D-93A2-13CD-A056-5AFF3C24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9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DC1C-4DC7-D55B-A4C1-7DC9C19B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0ECED-717B-0603-DB2C-5548D9534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8C83-3191-E06F-AA7B-0A538D5E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8359F-304B-84C6-D405-8958D7A4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0261C-8C69-EEE9-14D3-832727F4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7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39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1E67-5875-F008-857C-F69042D1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E36E-26EF-4303-7EF0-64D7FFD84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D4EE3-B877-E9DF-2385-5611D7A4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A0A1D-8110-9B20-7302-059ADE4F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83795-A796-B139-FABF-A5606CFB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38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0583-D44D-D6D2-F4B0-A4145F82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F80F3-34AC-D107-2C12-B7FE12B62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D8EF5-A80B-BEB0-3A47-5CC2B34AE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763BC-C9F1-3E9A-0EBA-30ECEFF1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C3775-2A18-9948-CA22-E0AF2207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09AFA-4244-C5B1-83D1-F53BB7A3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221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35B2-FABA-8D39-62FD-43B6888E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90F8-5E8D-5777-707A-7B626E2D7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13BD5-F672-B6D5-6334-21AD6BF29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2E263-6DC5-42EC-78E5-6175C8BA6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593C-F494-666C-C40A-0329F9A50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E98797-5DAB-3E55-2FDE-0D9666D9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CDAC1-E49A-9EBB-C240-A6201A29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16F26-1618-442E-66E3-647368A9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26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B19D-01A8-51AE-C77A-C4A07874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1EC37-F797-5C75-07A4-7A15C0FC3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0DE69-286D-0F5E-97D4-E9A1021CF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B9B38-EAEF-3253-4237-11C4C87F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262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EC0E9-31A0-FF0E-D27E-11E76ECB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4BDFB-7EEA-1FC5-694F-3D44D4E2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85B61-9B56-3FCD-0616-44E91B4E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731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1635-DB56-3085-DFD5-B5A51464F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0F45-6C09-DC4B-43B3-FE83EADFA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9197E-0141-FD2A-7453-743281A57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8482A-42B8-9677-CC96-4FD92AED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4B249-C6C2-8F13-BEC2-46D3647D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EE0FD-BC6A-EBFA-620C-7BD5F367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60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3DF5-8363-D68E-8667-3E20A616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5F6CA-19DB-F0AE-74AD-1C09196FE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3DC20-7B0B-91D2-B4D6-B442F07E4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5BC35-E9A9-22E6-2233-5E2DC548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7CF75-FEFD-84DA-1F6D-6168E89B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1B7CD-99D1-32F5-11ED-1C9D5C32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44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EABB-18E9-1DCD-FFEB-720D16DF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41C45-BE82-A662-8396-982A5E6AA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2440B-12D4-AA72-E73C-F6727A83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EC7-9E72-2D73-E3A1-709291AF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ABE49-5374-5CC0-2089-C01AD3B4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1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67496-C8C9-2887-9FDA-D6B3DD4A8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E3387-AD74-66E0-AE93-05E6CA7ED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EBE68-F84C-C76A-5777-C92EC78A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05D09-EF35-EB4E-0E27-E046669F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04CBF-0419-8F20-BA1B-55F2F377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051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0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72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0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6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18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911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03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7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21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11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029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468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2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81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75848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490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273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F026-5074-4D62-AA31-EEFFB145B3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CE-750B-4198-8BE7-CCD8E886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756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54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06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3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12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8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510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118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3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1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3575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12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2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53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1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25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A0B75-ACE7-B7AC-E1ED-1A7B8205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1BB19-992C-47B7-C762-48354854B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F92B-1B0D-4DEC-056E-99A1421F0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2E2B7-1170-4EF8-BD52-BD2A94AB1979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D0DD5-AFBE-EFA6-A6AC-9C26EC545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DBCBF-1AC6-A009-72EB-42C9F935A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A3976-2E47-4B59-B12C-29DE211E4A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5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7C7DC-DD91-4F79-B91C-9438D292774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88E3B5-6A66-4F97-BFA6-27E12B996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7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2E2E2B7-1170-4EF8-BD52-BD2A94AB197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4AA3976-2E47-4B59-B12C-29DE211E4AA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65396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23298-92EF-992F-276D-7BA48DC78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6AA50E-A1C5-98F7-0180-DBA1F6D192FD}"/>
              </a:ext>
            </a:extLst>
          </p:cNvPr>
          <p:cNvSpPr txBox="1"/>
          <p:nvPr/>
        </p:nvSpPr>
        <p:spPr>
          <a:xfrm>
            <a:off x="3151676" y="-84667"/>
            <a:ext cx="9168009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4500" normalizeH="0" baseline="0" noProof="0" dirty="0">
                <a:ln>
                  <a:noFill/>
                </a:ln>
                <a:solidFill>
                  <a:srgbClr val="03467B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5400" b="0" i="0" u="none" strike="noStrike" kern="1200" cap="none" spc="4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FSC</a:t>
            </a:r>
          </a:p>
          <a:p>
            <a:pPr marL="0" marR="0" lvl="0" indent="0" algn="ctr" defTabSz="914400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ECONOMICS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4D4E87-5E69-9FC1-1282-FB3029EC60D5}"/>
              </a:ext>
            </a:extLst>
          </p:cNvPr>
          <p:cNvCxnSpPr/>
          <p:nvPr/>
        </p:nvCxnSpPr>
        <p:spPr>
          <a:xfrm>
            <a:off x="3296356" y="135467"/>
            <a:ext cx="0" cy="221687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B71F95-E03E-6DDB-2700-BF5E9EAEA7F5}"/>
              </a:ext>
            </a:extLst>
          </p:cNvPr>
          <p:cNvSpPr txBox="1"/>
          <p:nvPr/>
        </p:nvSpPr>
        <p:spPr>
          <a:xfrm>
            <a:off x="0" y="603869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 Introduction to Principles of Microeconomics</a:t>
            </a:r>
          </a:p>
        </p:txBody>
      </p:sp>
      <p:pic>
        <p:nvPicPr>
          <p:cNvPr id="2" name="Picture 2" descr="Florida Southern College | Lakeland FL | Facebook">
            <a:extLst>
              <a:ext uri="{FF2B5EF4-FFF2-40B4-BE49-F238E27FC236}">
                <a16:creationId xmlns:a16="http://schemas.microsoft.com/office/drawing/2014/main" id="{C7747AE9-7CF8-F9B8-6742-FCEE723B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" y="117037"/>
            <a:ext cx="2253730" cy="22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rney Barnett School of Business at FSC Prepares Students for a Global  Marketplace | Central Florida Development Council">
            <a:extLst>
              <a:ext uri="{FF2B5EF4-FFF2-40B4-BE49-F238E27FC236}">
                <a16:creationId xmlns:a16="http://schemas.microsoft.com/office/drawing/2014/main" id="{17219B2F-2D1E-F84C-F74C-09FE1333C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8" r="10571"/>
          <a:stretch/>
        </p:blipFill>
        <p:spPr bwMode="auto">
          <a:xfrm>
            <a:off x="8043572" y="2682279"/>
            <a:ext cx="4148428" cy="314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lorida Southern College Dedicates the Becker Business School Building —  Robert A.M. Stern Architects, LLP">
            <a:extLst>
              <a:ext uri="{FF2B5EF4-FFF2-40B4-BE49-F238E27FC236}">
                <a16:creationId xmlns:a16="http://schemas.microsoft.com/office/drawing/2014/main" id="{E8FEFA12-1623-A919-F67D-6C058F9E5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5" b="10140"/>
          <a:stretch/>
        </p:blipFill>
        <p:spPr bwMode="auto">
          <a:xfrm>
            <a:off x="1" y="2682281"/>
            <a:ext cx="8043571" cy="31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11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E3D918-B931-4761-087E-32A6C7D85B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6E530DBE-AB9C-A9DC-2D3C-97EBF3F4A810}"/>
              </a:ext>
            </a:extLst>
          </p:cNvPr>
          <p:cNvSpPr txBox="1">
            <a:spLocks/>
          </p:cNvSpPr>
          <p:nvPr/>
        </p:nvSpPr>
        <p:spPr>
          <a:xfrm>
            <a:off x="725277" y="1087378"/>
            <a:ext cx="10741445" cy="5375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1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Trebuchet MS" panose="020B0603020202020204"/>
                <a:ea typeface="+mj-ea"/>
                <a:cs typeface="+mj-cs"/>
              </a:rPr>
              <a:t>In Mere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1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Trebuchet MS" panose="020B0603020202020204"/>
                <a:ea typeface="+mj-ea"/>
                <a:cs typeface="+mj-cs"/>
              </a:rPr>
              <a:t>Lifetimes</a:t>
            </a:r>
            <a:br>
              <a:rPr kumimoji="0" lang="en-US" sz="9600" b="1" i="1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en-US" sz="11500" b="1" i="1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Trebuchet MS" panose="020B0603020202020204"/>
                <a:ea typeface="+mj-ea"/>
                <a:cs typeface="+mj-cs"/>
              </a:rPr>
              <a:t>Lives Change</a:t>
            </a:r>
          </a:p>
        </p:txBody>
      </p:sp>
    </p:spTree>
    <p:extLst>
      <p:ext uri="{BB962C8B-B14F-4D97-AF65-F5344CB8AC3E}">
        <p14:creationId xmlns:p14="http://schemas.microsoft.com/office/powerpoint/2010/main" val="298112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0E1BB-3589-A317-B77D-70874B98E8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8" y="1127016"/>
            <a:ext cx="11383944" cy="460396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41CD7-713A-5D2B-B3EF-BA7E7DF610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F3BF2272-279D-4B28-927B-C757B081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080000">
            <a:off x="910630" y="2428670"/>
            <a:ext cx="10741445" cy="2386399"/>
          </a:xfrm>
        </p:spPr>
        <p:txBody>
          <a:bodyPr/>
          <a:lstStyle/>
          <a:p>
            <a:pPr algn="ctr"/>
            <a:r>
              <a:rPr lang="en-US" sz="6600" b="1" i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Modern Poverty in the U.S.A</a:t>
            </a:r>
          </a:p>
        </p:txBody>
      </p:sp>
    </p:spTree>
    <p:extLst>
      <p:ext uri="{BB962C8B-B14F-4D97-AF65-F5344CB8AC3E}">
        <p14:creationId xmlns:p14="http://schemas.microsoft.com/office/powerpoint/2010/main" val="418825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F948B3-6A39-E66F-4B79-20EF46A6C22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2" descr="REDACTED TITLE] | Undertale RP Wikia | Fandom">
            <a:extLst>
              <a:ext uri="{FF2B5EF4-FFF2-40B4-BE49-F238E27FC236}">
                <a16:creationId xmlns:a16="http://schemas.microsoft.com/office/drawing/2014/main" id="{E6F038A5-EC89-7A2C-CE28-2F528EA08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/>
          <a:stretch>
            <a:fillRect/>
          </a:stretch>
        </p:blipFill>
        <p:spPr bwMode="auto">
          <a:xfrm>
            <a:off x="840278" y="832272"/>
            <a:ext cx="10511443" cy="519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5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" b="247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5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76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group of toy figures&#10;&#10;Description automatically generated with low confidence">
            <a:extLst>
              <a:ext uri="{FF2B5EF4-FFF2-40B4-BE49-F238E27FC236}">
                <a16:creationId xmlns:a16="http://schemas.microsoft.com/office/drawing/2014/main" id="{8CDFF42E-EB2A-F9C2-37BE-CD65DD9E9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19669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60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3BF2272-279D-4B28-927B-C757B081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1914627"/>
            <a:ext cx="11850129" cy="3028746"/>
          </a:xfrm>
        </p:spPr>
        <p:txBody>
          <a:bodyPr/>
          <a:lstStyle/>
          <a:p>
            <a:pPr algn="r"/>
            <a:r>
              <a:rPr lang="en-US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“We are perishing for want of wonder, not want of wonders.”</a:t>
            </a:r>
            <a:br>
              <a:rPr lang="en-US" sz="4800" b="1" i="1" dirty="0">
                <a:solidFill>
                  <a:schemeClr val="tx1"/>
                </a:solidFill>
              </a:rPr>
            </a:br>
            <a:br>
              <a:rPr lang="en-US" sz="4800" b="1" i="1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G.K. Chesterton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3C43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6448" y="805987"/>
            <a:ext cx="11119104" cy="566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6643" y="1024818"/>
            <a:ext cx="10662249" cy="5227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83" y="1193077"/>
            <a:ext cx="10332833" cy="4891090"/>
          </a:xfrm>
        </p:spPr>
      </p:pic>
    </p:spTree>
    <p:extLst>
      <p:ext uri="{BB962C8B-B14F-4D97-AF65-F5344CB8AC3E}">
        <p14:creationId xmlns:p14="http://schemas.microsoft.com/office/powerpoint/2010/main" val="114382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9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855C0-0776-4527-F990-C6D2B8B3B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E2956A-7934-7D2D-75D2-71DE94B683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C44B507-F121-F93F-D3A6-CD43382B8C51}"/>
              </a:ext>
            </a:extLst>
          </p:cNvPr>
          <p:cNvSpPr txBox="1">
            <a:spLocks/>
          </p:cNvSpPr>
          <p:nvPr/>
        </p:nvSpPr>
        <p:spPr>
          <a:xfrm>
            <a:off x="914400" y="2535898"/>
            <a:ext cx="10363200" cy="13624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0" normalizeH="0" baseline="0" noProof="0" dirty="0">
                <a:ln w="2857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j-ea"/>
                <a:cs typeface="+mj-cs"/>
              </a:rPr>
              <a:t>The Alchian Maze</a:t>
            </a:r>
          </a:p>
        </p:txBody>
      </p:sp>
    </p:spTree>
    <p:extLst>
      <p:ext uri="{BB962C8B-B14F-4D97-AF65-F5344CB8AC3E}">
        <p14:creationId xmlns:p14="http://schemas.microsoft.com/office/powerpoint/2010/main" val="2340452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9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64457-1695-AAAE-4D35-92EBA102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31B676-E82D-3382-DDE8-971586C19F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4F992D63-021A-88EA-A0E0-8CCC8705A772}"/>
              </a:ext>
            </a:extLst>
          </p:cNvPr>
          <p:cNvSpPr txBox="1">
            <a:spLocks/>
          </p:cNvSpPr>
          <p:nvPr/>
        </p:nvSpPr>
        <p:spPr>
          <a:xfrm>
            <a:off x="-271347" y="2971799"/>
            <a:ext cx="12734693" cy="13624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857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j-ea"/>
                <a:cs typeface="+mj-cs"/>
              </a:rPr>
              <a:t>1. How did we get through the Alchian Maze?</a:t>
            </a:r>
          </a:p>
          <a:p>
            <a:pPr marL="1143000" marR="0" lvl="0" indent="-11430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4800" b="1" i="0" u="none" strike="noStrike" kern="1200" cap="none" spc="0" normalizeH="0" baseline="0" noProof="0" dirty="0">
              <a:ln w="2857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857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j-ea"/>
                <a:cs typeface="+mj-cs"/>
              </a:rPr>
              <a:t>2. How does society create prosperity?</a:t>
            </a:r>
          </a:p>
        </p:txBody>
      </p:sp>
    </p:spTree>
    <p:extLst>
      <p:ext uri="{BB962C8B-B14F-4D97-AF65-F5344CB8AC3E}">
        <p14:creationId xmlns:p14="http://schemas.microsoft.com/office/powerpoint/2010/main" val="508476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9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B403B-D1DC-C683-D6CF-C87F07F3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31464-715A-3C96-B2EF-B94AA6DF81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6B6CF11D-A098-3D75-721A-037685EF8DF1}"/>
              </a:ext>
            </a:extLst>
          </p:cNvPr>
          <p:cNvSpPr txBox="1">
            <a:spLocks/>
          </p:cNvSpPr>
          <p:nvPr/>
        </p:nvSpPr>
        <p:spPr>
          <a:xfrm>
            <a:off x="914400" y="842771"/>
            <a:ext cx="10363200" cy="517245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ln w="2857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The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0" b="1" dirty="0">
                <a:ln w="2857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PRICE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ln w="2857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28729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3920" y="1935480"/>
            <a:ext cx="5478780" cy="4389120"/>
          </a:xfrm>
        </p:spPr>
        <p:txBody>
          <a:bodyPr>
            <a:normAutofit/>
          </a:bodyPr>
          <a:lstStyle/>
          <a:p>
            <a:pPr>
              <a:buClrTx/>
              <a:buFont typeface="Arial"/>
              <a:buChar char="•"/>
            </a:pPr>
            <a:r>
              <a:rPr lang="en-US" sz="3000" dirty="0">
                <a:latin typeface="Trebuchet MS" panose="020B0603020202020204" pitchFamily="34" charset="0"/>
              </a:rPr>
              <a:t>The price system (1) </a:t>
            </a:r>
            <a:r>
              <a:rPr lang="en-US" sz="3000" b="1" dirty="0">
                <a:latin typeface="Trebuchet MS" panose="020B0603020202020204" pitchFamily="34" charset="0"/>
              </a:rPr>
              <a:t>communicates information</a:t>
            </a:r>
            <a:r>
              <a:rPr lang="en-US" sz="3000" dirty="0">
                <a:latin typeface="Trebuchet MS" panose="020B0603020202020204" pitchFamily="34" charset="0"/>
              </a:rPr>
              <a:t>;</a:t>
            </a:r>
          </a:p>
          <a:p>
            <a:pPr>
              <a:buClrTx/>
              <a:buFont typeface="Arial"/>
              <a:buChar char="•"/>
            </a:pPr>
            <a:endParaRPr lang="is-IS" sz="3000" dirty="0">
              <a:latin typeface="Trebuchet MS" panose="020B0603020202020204" pitchFamily="34" charset="0"/>
            </a:endParaRPr>
          </a:p>
          <a:p>
            <a:pPr>
              <a:buClrTx/>
              <a:buFont typeface="Arial"/>
              <a:buChar char="•"/>
            </a:pPr>
            <a:endParaRPr lang="is-IS" sz="3000" dirty="0">
              <a:latin typeface="Trebuchet MS" panose="020B0603020202020204" pitchFamily="34" charset="0"/>
            </a:endParaRPr>
          </a:p>
          <a:p>
            <a:pPr>
              <a:buClrTx/>
              <a:buFont typeface="Arial"/>
              <a:buChar char="•"/>
            </a:pPr>
            <a:r>
              <a:rPr lang="is-IS" sz="3000" dirty="0">
                <a:latin typeface="Trebuchet MS" panose="020B0603020202020204" pitchFamily="34" charset="0"/>
              </a:rPr>
              <a:t>(2) </a:t>
            </a:r>
            <a:r>
              <a:rPr lang="is-IS" sz="3000" b="1" dirty="0">
                <a:latin typeface="Trebuchet MS" panose="020B0603020202020204" pitchFamily="34" charset="0"/>
              </a:rPr>
              <a:t>economizes on information.</a:t>
            </a:r>
            <a:endParaRPr lang="en-US" sz="3000" b="1" dirty="0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600200"/>
            <a:ext cx="4495800" cy="47244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AAF63DD-37D1-1359-23A4-C610AB72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14424"/>
            <a:ext cx="10972800" cy="732663"/>
          </a:xfrm>
        </p:spPr>
        <p:txBody>
          <a:bodyPr>
            <a:no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Times New Roman" pitchFamily="18" charset="0"/>
              </a:rPr>
              <a:t>How do we function in this world?!</a:t>
            </a:r>
          </a:p>
        </p:txBody>
      </p:sp>
    </p:spTree>
    <p:extLst>
      <p:ext uri="{BB962C8B-B14F-4D97-AF65-F5344CB8AC3E}">
        <p14:creationId xmlns:p14="http://schemas.microsoft.com/office/powerpoint/2010/main" val="16842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3475" y="1066800"/>
            <a:ext cx="5143500" cy="780288"/>
          </a:xfrm>
        </p:spPr>
        <p:txBody>
          <a:bodyPr>
            <a:no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Times New Roman" pitchFamily="18" charset="0"/>
              </a:rPr>
              <a:t>The Price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0080" y="1935480"/>
            <a:ext cx="6461759" cy="4389120"/>
          </a:xfrm>
        </p:spPr>
        <p:txBody>
          <a:bodyPr>
            <a:normAutofit/>
          </a:bodyPr>
          <a:lstStyle/>
          <a:p>
            <a:pPr>
              <a:buClrTx/>
              <a:buFont typeface="Arial"/>
              <a:buChar char="•"/>
            </a:pPr>
            <a:r>
              <a:rPr lang="en-US" dirty="0">
                <a:latin typeface="Trebuchet MS" panose="020B0603020202020204" pitchFamily="34" charset="0"/>
              </a:rPr>
              <a:t>Knowledge of </a:t>
            </a:r>
            <a:r>
              <a:rPr lang="en-US" b="1" i="1" dirty="0">
                <a:latin typeface="Trebuchet MS" panose="020B0603020202020204" pitchFamily="34" charset="0"/>
              </a:rPr>
              <a:t>particular circumstances of time and place</a:t>
            </a:r>
            <a:r>
              <a:rPr lang="en-US" dirty="0">
                <a:latin typeface="Trebuchet MS" panose="020B0603020202020204" pitchFamily="34" charset="0"/>
              </a:rPr>
              <a:t> includes the prices we face and how they change.</a:t>
            </a:r>
          </a:p>
          <a:p>
            <a:pPr>
              <a:buClrTx/>
              <a:buFont typeface="Arial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>
              <a:buClrTx/>
              <a:buFont typeface="Arial"/>
              <a:buChar char="•"/>
            </a:pPr>
            <a:r>
              <a:rPr lang="en-US" dirty="0">
                <a:latin typeface="Trebuchet MS" panose="020B0603020202020204" pitchFamily="34" charset="0"/>
              </a:rPr>
              <a:t>We most often don’t know why</a:t>
            </a:r>
            <a:r>
              <a:rPr lang="en-US" i="1" dirty="0">
                <a:latin typeface="Trebuchet MS" panose="020B0603020202020204" pitchFamily="34" charset="0"/>
              </a:rPr>
              <a:t> </a:t>
            </a:r>
            <a:r>
              <a:rPr lang="en-US" dirty="0">
                <a:latin typeface="Trebuchet MS" panose="020B0603020202020204" pitchFamily="34" charset="0"/>
              </a:rPr>
              <a:t>prices are changing </a:t>
            </a:r>
            <a:r>
              <a:rPr lang="is-IS" dirty="0">
                <a:latin typeface="Trebuchet MS" panose="020B0603020202020204" pitchFamily="34" charset="0"/>
              </a:rPr>
              <a:t>….........</a:t>
            </a:r>
          </a:p>
          <a:p>
            <a:pPr>
              <a:buClrTx/>
              <a:buFont typeface="Arial"/>
              <a:buChar char="•"/>
            </a:pPr>
            <a:endParaRPr lang="is-IS" dirty="0">
              <a:latin typeface="Trebuchet MS" panose="020B0603020202020204" pitchFamily="34" charset="0"/>
            </a:endParaRPr>
          </a:p>
          <a:p>
            <a:pPr marL="0" indent="0">
              <a:buClrTx/>
              <a:buNone/>
            </a:pPr>
            <a:r>
              <a:rPr lang="is-IS" dirty="0">
                <a:latin typeface="Trebuchet MS" panose="020B0603020202020204" pitchFamily="34" charset="0"/>
              </a:rPr>
              <a:t>..........but we adjust our behavior in response by making use of </a:t>
            </a:r>
            <a:r>
              <a:rPr lang="is-IS" i="1" dirty="0">
                <a:latin typeface="Trebuchet MS" panose="020B0603020202020204" pitchFamily="34" charset="0"/>
              </a:rPr>
              <a:t>other people‘s knowledge</a:t>
            </a:r>
            <a:r>
              <a:rPr lang="is-IS" dirty="0">
                <a:latin typeface="Trebuchet MS" panose="020B0603020202020204" pitchFamily="34" charset="0"/>
              </a:rPr>
              <a:t>.</a:t>
            </a:r>
            <a:r>
              <a:rPr lang="en-US" dirty="0">
                <a:latin typeface="Trebuchet MS" panose="020B0603020202020204" pitchFamily="34" charset="0"/>
              </a:rPr>
              <a:t>    </a:t>
            </a:r>
            <a:r>
              <a:rPr lang="en-US" dirty="0">
                <a:latin typeface="+mj-lt"/>
              </a:rPr>
              <a:t>        </a:t>
            </a:r>
          </a:p>
          <a:p>
            <a:pPr marL="0" indent="0">
              <a:buClrTx/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1456944"/>
            <a:ext cx="4495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3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462459"/>
            <a:ext cx="12192000" cy="3395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129" y="2530847"/>
            <a:ext cx="10928733" cy="2593975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The Art of Economics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9103" y="4933199"/>
            <a:ext cx="11466786" cy="12617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Making the Unseen --- Seen!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308713" y="742923"/>
            <a:ext cx="0" cy="221687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717858-13BE-1F4D-0BE0-82EC0D838F9E}"/>
              </a:ext>
            </a:extLst>
          </p:cNvPr>
          <p:cNvSpPr txBox="1"/>
          <p:nvPr/>
        </p:nvSpPr>
        <p:spPr>
          <a:xfrm>
            <a:off x="3023991" y="339515"/>
            <a:ext cx="9168009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4500" normalizeH="0" baseline="0" noProof="0" dirty="0">
                <a:ln>
                  <a:noFill/>
                </a:ln>
                <a:solidFill>
                  <a:srgbClr val="03467B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4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FSC</a:t>
            </a:r>
          </a:p>
          <a:p>
            <a:pPr marL="0" marR="0" lvl="0" indent="0" algn="ctr" defTabSz="914400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ECONOMICS</a:t>
            </a:r>
          </a:p>
        </p:txBody>
      </p:sp>
      <p:pic>
        <p:nvPicPr>
          <p:cNvPr id="1026" name="Picture 2" descr="Florida Southern College | Lakeland FL | Facebook">
            <a:extLst>
              <a:ext uri="{FF2B5EF4-FFF2-40B4-BE49-F238E27FC236}">
                <a16:creationId xmlns:a16="http://schemas.microsoft.com/office/drawing/2014/main" id="{2E922091-86DE-2649-F993-08F12BCED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5" y="706064"/>
            <a:ext cx="2253730" cy="22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9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DE0F4-1286-5EC0-62A8-7A5347FB0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E86FF1-741B-503D-C576-EE02F630DD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1000CC-0A97-4AE6-B5D2-69E134CB0912}"/>
              </a:ext>
            </a:extLst>
          </p:cNvPr>
          <p:cNvSpPr txBox="1">
            <a:spLocks/>
          </p:cNvSpPr>
          <p:nvPr/>
        </p:nvSpPr>
        <p:spPr>
          <a:xfrm>
            <a:off x="2821159" y="2571803"/>
            <a:ext cx="9493504" cy="218567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0" normalizeH="0" baseline="0" noProof="0" dirty="0">
                <a:ln w="2857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j-ea"/>
                <a:cs typeface="+mj-cs"/>
              </a:rPr>
              <a:t>“Uncertainty, Evolution, &amp; Economic Theory”</a:t>
            </a:r>
            <a:br>
              <a:rPr kumimoji="0" lang="en-US" sz="7000" b="0" i="0" u="none" strike="noStrike" kern="1200" cap="none" spc="0" normalizeH="0" baseline="0" noProof="0" dirty="0">
                <a:ln w="2857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2400" b="1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Journal of Political Economy, 1950</a:t>
            </a:r>
            <a:endParaRPr kumimoji="0" lang="en-US" sz="2400" b="1" i="1" u="none" strike="noStrike" kern="1200" cap="none" spc="0" normalizeH="0" baseline="0" noProof="0" dirty="0">
              <a:ln w="6600">
                <a:solidFill>
                  <a:srgbClr val="009DD9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009DD9"/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555CF-7D80-D7F1-9208-36C6881F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97" y="1292352"/>
            <a:ext cx="2848864" cy="427329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37462-C617-6BD5-9B87-99B061964596}"/>
              </a:ext>
            </a:extLst>
          </p:cNvPr>
          <p:cNvSpPr txBox="1"/>
          <p:nvPr/>
        </p:nvSpPr>
        <p:spPr>
          <a:xfrm>
            <a:off x="774286" y="5565648"/>
            <a:ext cx="169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Armen Alchian</a:t>
            </a:r>
          </a:p>
        </p:txBody>
      </p:sp>
    </p:spTree>
    <p:extLst>
      <p:ext uri="{BB962C8B-B14F-4D97-AF65-F5344CB8AC3E}">
        <p14:creationId xmlns:p14="http://schemas.microsoft.com/office/powerpoint/2010/main" val="410052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3C43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63" y="2094722"/>
            <a:ext cx="11635274" cy="2668555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/>
              <a:t>How is MICRO different from MACRO?</a:t>
            </a:r>
          </a:p>
        </p:txBody>
      </p:sp>
    </p:spTree>
    <p:extLst>
      <p:ext uri="{BB962C8B-B14F-4D97-AF65-F5344CB8AC3E}">
        <p14:creationId xmlns:p14="http://schemas.microsoft.com/office/powerpoint/2010/main" val="13447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3C43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" y="2715493"/>
            <a:ext cx="6304740" cy="4114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291" y="35047"/>
            <a:ext cx="6430070" cy="4018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546" y="1092612"/>
            <a:ext cx="48652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MICRO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1373" y="3841868"/>
            <a:ext cx="48652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416062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awaii Pictures and Facts">
            <a:extLst>
              <a:ext uri="{FF2B5EF4-FFF2-40B4-BE49-F238E27FC236}">
                <a16:creationId xmlns:a16="http://schemas.microsoft.com/office/drawing/2014/main" id="{3B5D368D-FE6E-E3F0-C4A4-4E39B9CE0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F8064F-AB0C-769B-2C03-3177850CC49D}"/>
              </a:ext>
            </a:extLst>
          </p:cNvPr>
          <p:cNvSpPr txBox="1">
            <a:spLocks/>
          </p:cNvSpPr>
          <p:nvPr/>
        </p:nvSpPr>
        <p:spPr>
          <a:xfrm rot="-600000">
            <a:off x="2982653" y="769492"/>
            <a:ext cx="7211398" cy="62278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Trebuchet MS" panose="020B0603020202020204"/>
                <a:ea typeface="+mj-ea"/>
                <a:cs typeface="+mj-cs"/>
              </a:rPr>
              <a:t>The Marvel of Markets:</a:t>
            </a:r>
            <a:br>
              <a:rPr kumimoji="0" lang="en-US" sz="8000" b="1" i="1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en-US" sz="8000" b="1" i="1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Trebuchet MS" panose="020B0603020202020204"/>
                <a:ea typeface="+mj-ea"/>
                <a:cs typeface="+mj-cs"/>
              </a:rPr>
              <a:t>Everything is Amazing!</a:t>
            </a:r>
          </a:p>
        </p:txBody>
      </p:sp>
    </p:spTree>
    <p:extLst>
      <p:ext uri="{BB962C8B-B14F-4D97-AF65-F5344CB8AC3E}">
        <p14:creationId xmlns:p14="http://schemas.microsoft.com/office/powerpoint/2010/main" val="378844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61F581DE-BDA3-3BDB-3404-185D21C63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8" y="751997"/>
            <a:ext cx="10466024" cy="5354006"/>
          </a:xfrm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034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767029776"/>
              </p:ext>
            </p:extLst>
          </p:nvPr>
        </p:nvGraphicFramePr>
        <p:xfrm>
          <a:off x="1414614" y="157656"/>
          <a:ext cx="9329684" cy="649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25" y="1432192"/>
            <a:ext cx="3713019" cy="41753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648" y="1641512"/>
            <a:ext cx="2445745" cy="40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6A7920-8DCE-0279-4F96-77A83DACE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F3BF2272-279D-4B28-927B-C757B081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77" y="901373"/>
            <a:ext cx="10741445" cy="5055254"/>
          </a:xfrm>
        </p:spPr>
        <p:txBody>
          <a:bodyPr/>
          <a:lstStyle/>
          <a:p>
            <a:pPr algn="ctr"/>
            <a:r>
              <a:rPr lang="en-US" sz="4800" b="1" i="1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Prosperity</a:t>
            </a:r>
            <a:r>
              <a:rPr lang="en-US" sz="9600" b="1" i="1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br>
              <a:rPr lang="en-US" sz="9600" b="1" i="1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i="1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Through </a:t>
            </a:r>
            <a:br>
              <a:rPr lang="en-US" sz="9600" b="1" i="1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3000" b="1" i="1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History</a:t>
            </a:r>
            <a:endParaRPr lang="en-US" sz="13000" b="1" dirty="0">
              <a:ln w="2857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994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09D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009DD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09D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009DD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1_Flow">
  <a:themeElements>
    <a:clrScheme name="Custom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09D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009DD9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223</Words>
  <Application>Microsoft Office PowerPoint</Application>
  <PresentationFormat>Widescreen</PresentationFormat>
  <Paragraphs>58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Aptos</vt:lpstr>
      <vt:lpstr>Arial</vt:lpstr>
      <vt:lpstr>Calibri</vt:lpstr>
      <vt:lpstr>Calibri Light</vt:lpstr>
      <vt:lpstr>Century Gothic</vt:lpstr>
      <vt:lpstr>Constantia</vt:lpstr>
      <vt:lpstr>Times New Roman</vt:lpstr>
      <vt:lpstr>Trebuchet MS</vt:lpstr>
      <vt:lpstr>Wingdings 2</vt:lpstr>
      <vt:lpstr>Wingdings 3</vt:lpstr>
      <vt:lpstr>Ion</vt:lpstr>
      <vt:lpstr>Office Theme</vt:lpstr>
      <vt:lpstr>Facet</vt:lpstr>
      <vt:lpstr>1_Flow</vt:lpstr>
      <vt:lpstr>PowerPoint Presentation</vt:lpstr>
      <vt:lpstr>PowerPoint Presentation</vt:lpstr>
      <vt:lpstr>PowerPoint Presentation</vt:lpstr>
      <vt:lpstr>How is MICRO different from MACRO?</vt:lpstr>
      <vt:lpstr>PowerPoint Presentation</vt:lpstr>
      <vt:lpstr>PowerPoint Presentation</vt:lpstr>
      <vt:lpstr>PowerPoint Presentation</vt:lpstr>
      <vt:lpstr>PowerPoint Presentation</vt:lpstr>
      <vt:lpstr>Prosperity  Through  History</vt:lpstr>
      <vt:lpstr>PowerPoint Presentation</vt:lpstr>
      <vt:lpstr>PowerPoint Presentation</vt:lpstr>
      <vt:lpstr>Modern Poverty in the U.S.A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“We are perishing for want of wonder, not want of wonders.”  G.K. Chesterton</vt:lpstr>
      <vt:lpstr>PowerPoint Presentation</vt:lpstr>
      <vt:lpstr>PowerPoint Presentation</vt:lpstr>
      <vt:lpstr>PowerPoint Presentation</vt:lpstr>
      <vt:lpstr>How do we function in this world?!</vt:lpstr>
      <vt:lpstr>The Price System</vt:lpstr>
      <vt:lpstr>The Art of Economics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Miozzi</dc:creator>
  <cp:lastModifiedBy>Vincent Miozzi</cp:lastModifiedBy>
  <cp:revision>20</cp:revision>
  <dcterms:created xsi:type="dcterms:W3CDTF">2025-08-25T13:37:11Z</dcterms:created>
  <dcterms:modified xsi:type="dcterms:W3CDTF">2025-08-26T01:07:57Z</dcterms:modified>
</cp:coreProperties>
</file>